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1022" r:id="rId4"/>
    <p:sldId id="1875" r:id="rId5"/>
    <p:sldId id="1860" r:id="rId6"/>
    <p:sldId id="1028" r:id="rId7"/>
    <p:sldId id="1885" r:id="rId8"/>
    <p:sldId id="1878" r:id="rId9"/>
    <p:sldId id="1869" r:id="rId10"/>
    <p:sldId id="1870" r:id="rId11"/>
    <p:sldId id="1886" r:id="rId12"/>
    <p:sldId id="1879" r:id="rId13"/>
    <p:sldId id="1862" r:id="rId14"/>
    <p:sldId id="1865" r:id="rId15"/>
    <p:sldId id="1866" r:id="rId16"/>
    <p:sldId id="1884" r:id="rId17"/>
    <p:sldId id="1880" r:id="rId18"/>
    <p:sldId id="298" r:id="rId19"/>
    <p:sldId id="1871" r:id="rId20"/>
    <p:sldId id="1872" r:id="rId21"/>
    <p:sldId id="1873" r:id="rId22"/>
    <p:sldId id="1874" r:id="rId23"/>
    <p:sldId id="1881" r:id="rId24"/>
    <p:sldId id="1025" r:id="rId25"/>
    <p:sldId id="1887" r:id="rId26"/>
    <p:sldId id="102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4"/>
    <p:restoredTop sz="96327"/>
  </p:normalViewPr>
  <p:slideViewPr>
    <p:cSldViewPr snapToGrid="0">
      <p:cViewPr varScale="1">
        <p:scale>
          <a:sx n="282" d="100"/>
          <a:sy n="282" d="100"/>
        </p:scale>
        <p:origin x="2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0762A-5A19-AF4C-9BE7-B430F81C59C1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56F83-03BB-454F-8A5C-C9C8B175E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580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54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4B19-2741-94F0-E67C-7D64AC7B5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AD28-DACA-73BF-3D9A-8BB035A17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FD63-4924-0CB7-F5FC-9C10F255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D2E-73C3-5545-B735-D88711364EC0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61A-D992-DB34-E2ED-C8482CF6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C388B-2F89-3D45-5CE1-F1BBF6C4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3569-E8FA-71B1-1907-635A924C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059C-AE49-251C-C7BF-ACD42461B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498EA-3C8F-4ACC-E44F-0275273F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E1AE-3F36-184F-920D-73102EEF97FB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43B6D-AD8B-2B07-2FE8-DBC33B4B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09579-476D-F666-45D8-9E2EC022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FB3D7-A9BD-34CE-88B7-3737B333F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802F1-3293-FF1F-1C26-B836B92DC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98C75-ADDF-A27E-2BC3-5BFE4C0B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F94D-F189-924B-AABB-80103CBF0C5D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1B8A-BFB1-613A-9CD7-7256ED619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02A9F-5DD9-761A-CBA3-6D7D1F29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7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4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30EB-E045-4365-2B2D-1B3D27CF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4C04-43FB-5CD5-2474-7318AC062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CF2DF-780B-14BF-E904-DC837CED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0241-95AF-5749-8B86-3E0FFFE0A5CE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450B-45FB-033C-D473-3CBB8403E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8C95-28BC-2684-F45B-D5252D26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7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9FB1-64D4-FBF0-05E6-A53039F8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1D4C7-4D8A-2E67-6A96-7EE7C573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81549-4615-105F-B2F4-C0DC9DAB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E043E-9D9C-F54C-A4FB-A98070C04526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BDA1-843F-5425-5F6A-37A606D4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49347-69A3-A66C-DB9C-23A6E167D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2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ECE2-0F3E-4950-A0B9-DC6D7B05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3DFA-E94E-4C17-9EB1-EA01EDD99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1C248-393A-2B81-8F14-7AA437F2F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59CE3-0570-4472-C74A-E23AC520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D07BB-B74B-DC4C-92DE-A88271471748}" type="datetime1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F7517-AD4C-ED02-7BF2-9C7A6E08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E4D4B-8DEA-5064-8896-03AEE46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9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16B9-D91F-A99C-BF9B-2FEFF6C3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EB50-607A-CE31-14C4-2B015D351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5B498-5042-D4C6-95D8-F424CD9AF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D7A31-EB1A-9ED2-3E33-1D2B97871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6D945-D2E3-4B9C-A35F-A4CF508A9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10EB3-EDFD-2198-264D-A9D7C667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0D26-B995-124F-8298-F38244162B71}" type="datetime1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B6805-B8B6-3D73-0D78-9CA4F9B6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5448C-040D-37B2-96DD-411BC4AE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5DA3-6592-4552-926A-BD6B482E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F7559-3386-7B28-C0C8-CF31E08B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351C3-94EB-3E4F-9688-C172C5E41E42}" type="datetime1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4D2D0-24C3-43FF-76DE-AE35BC67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23013-A38D-FAFD-662F-86F56408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4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2A5B7-6386-CA4B-28A9-959044DE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8E62-0765-5A49-9C0B-3A96F5077611}" type="datetime1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16581-036A-1923-44AE-1ED24366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F972B-EA0D-E597-002E-FC913962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7478-7A9C-964A-A806-5B3A7F4F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33BF-CA05-D7A4-963E-0D324E894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549F5-4ED6-0DE1-0061-69A14FBD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ABCAB-8066-47F2-0773-DA42C4D1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C17D-A558-2A46-936C-F3A46B1F926E}" type="datetime1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1B1BE-64EC-CDD5-25D8-AEBD8C47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C2CAD-0C88-42D2-4C48-5329E86D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7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A6EE-D14C-51CE-2126-BE928DCA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3A273-54AB-62FE-98E9-5913D15E6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725D0-5648-98A4-C1BE-84AA03C26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70F5B-A857-07C9-30AC-A2D1977C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C394-12DF-1D46-B0A6-97D683A4D671}" type="datetime1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A1673-1254-DC42-D112-C859ACA2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BB705-FC23-CCEC-1542-42A6DF14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2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67982-15C3-3148-38CD-F971672C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4A178-3F12-F504-4C7A-16889B521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1FB7-2B2D-0099-1B99-304A4DF94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B582-BC99-9343-AA55-4E3356ED4730}" type="datetime1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E034C-1FAE-8258-4EA9-732A0F4FD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5E722-5632-6ADA-F8FD-546E6F33F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2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34.204.188.58/WSDM/WSD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34.204.188.58/WSDM/compare_and_contrast/264487180.html#CorpusId:221095847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sp.jhu.edu/2023-jelinek-summer-worksho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www.clsp.jhu.edu/workshop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220921124220id_/https:/dl.acm.org/doi/pdf/10.5555/3374430.337446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emanticscholar.org/api-gallery/better-togethe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BBC5-7D51-779D-4BEA-60CE41F9F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Together:</a:t>
            </a:r>
            <a:br>
              <a:rPr lang="en-US" dirty="0"/>
            </a:br>
            <a:r>
              <a:rPr lang="en-US" dirty="0"/>
              <a:t>Text + 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71E97-9094-FE32-2376-71F1ECFA0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133156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18B6DC27-3BFF-A366-A1C7-0D4D08BEA0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5739" y="294830"/>
            <a:ext cx="5638778" cy="642664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7D7B48-1CB3-97DB-4678-8D2CD16D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7643" cy="1325563"/>
          </a:xfrm>
        </p:spPr>
        <p:txBody>
          <a:bodyPr/>
          <a:lstStyle/>
          <a:p>
            <a:r>
              <a:rPr lang="en-US" dirty="0"/>
              <a:t>Evaluation: </a:t>
            </a:r>
            <a:br>
              <a:rPr lang="en-US" dirty="0"/>
            </a:br>
            <a:r>
              <a:rPr lang="en-US" sz="3200" dirty="0"/>
              <a:t>Better Together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318A9-7B47-C412-AE18-92A06B826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27538" cy="3203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Evaluation sections usually show proposed method is better than alternatives, </a:t>
            </a:r>
          </a:p>
          <a:p>
            <a:pPr lvl="1"/>
            <a:r>
              <a:rPr lang="en-US" dirty="0"/>
              <a:t>but we want to show methods </a:t>
            </a:r>
          </a:p>
          <a:p>
            <a:pPr lvl="1"/>
            <a:r>
              <a:rPr lang="en-US" dirty="0"/>
              <a:t>complement one another</a:t>
            </a:r>
          </a:p>
          <a:p>
            <a:r>
              <a:rPr lang="en-US" dirty="0"/>
              <a:t>Users are encouraged </a:t>
            </a:r>
          </a:p>
          <a:p>
            <a:pPr lvl="1"/>
            <a:r>
              <a:rPr lang="en-US" dirty="0"/>
              <a:t>to explore options </a:t>
            </a:r>
          </a:p>
          <a:p>
            <a:pPr lvl="1"/>
            <a:r>
              <a:rPr lang="en-US" dirty="0"/>
              <a:t>to find methods </a:t>
            </a:r>
          </a:p>
          <a:p>
            <a:pPr lvl="2"/>
            <a:r>
              <a:rPr lang="en-US" dirty="0"/>
              <a:t>that work well for their use case.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DEA38-D8E7-A12F-10EE-7A5A415A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83389DE6-FBBC-D6B7-0D0C-C52C6AA7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4" y="4967999"/>
            <a:ext cx="3452152" cy="17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81139C-BA92-C633-EBBF-C78F5B07D1E0}"/>
              </a:ext>
            </a:extLst>
          </p:cNvPr>
          <p:cNvSpPr txBox="1"/>
          <p:nvPr/>
        </p:nvSpPr>
        <p:spPr>
          <a:xfrm>
            <a:off x="8666530" y="21486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479D3-2150-E0A3-EDBA-437047F7CC67}"/>
              </a:ext>
            </a:extLst>
          </p:cNvPr>
          <p:cNvSpPr txBox="1"/>
          <p:nvPr/>
        </p:nvSpPr>
        <p:spPr>
          <a:xfrm>
            <a:off x="8666530" y="4733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7341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421192-639F-FA17-FBCC-950ACD52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practical use cases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2E2103-D9E8-CBFB-3F7B-450C84C02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who?</a:t>
            </a:r>
          </a:p>
          <a:p>
            <a:pPr lvl="1"/>
            <a:r>
              <a:rPr lang="en-US" dirty="0"/>
              <a:t>Many authors have similar names such as David Madigan</a:t>
            </a:r>
          </a:p>
          <a:p>
            <a:pPr lvl="1"/>
            <a:r>
              <a:rPr lang="en-US" dirty="0"/>
              <a:t>Easier to match on papers than names</a:t>
            </a:r>
          </a:p>
          <a:p>
            <a:r>
              <a:rPr lang="en-US" dirty="0"/>
              <a:t>WSDM-2024</a:t>
            </a:r>
          </a:p>
          <a:p>
            <a:pPr lvl="1"/>
            <a:r>
              <a:rPr lang="en-US" dirty="0"/>
              <a:t>Input papers at conference (queries)</a:t>
            </a:r>
          </a:p>
          <a:p>
            <a:pPr lvl="1"/>
            <a:r>
              <a:rPr lang="en-US" dirty="0"/>
              <a:t>Output recommendations for each query</a:t>
            </a:r>
          </a:p>
          <a:p>
            <a:pPr lvl="2"/>
            <a:r>
              <a:rPr lang="en-US" dirty="0"/>
              <a:t>Chatbots: Compare &amp; contrast queries with recommendations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712D6-798C-CB90-5303-D9CEDBAF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095D-BEA9-156B-27EB-FA4F7BA8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Who?</a:t>
            </a:r>
            <a:br>
              <a:rPr lang="en-US" dirty="0"/>
            </a:br>
            <a:r>
              <a:rPr lang="en-US" dirty="0"/>
              <a:t>Easier to match on papers than names</a:t>
            </a:r>
          </a:p>
        </p:txBody>
      </p:sp>
      <p:pic>
        <p:nvPicPr>
          <p:cNvPr id="7" name="Content Placeholder 6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09E76270-7B41-A486-7A51-F5506CA8E2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5879"/>
            <a:ext cx="5181600" cy="4010830"/>
          </a:xfrm>
        </p:spPr>
      </p:pic>
      <p:pic>
        <p:nvPicPr>
          <p:cNvPr id="11" name="Content Placeholder 10" descr="A screenshot of a graph&#10;&#10;Description automatically generated">
            <a:extLst>
              <a:ext uri="{FF2B5EF4-FFF2-40B4-BE49-F238E27FC236}">
                <a16:creationId xmlns:a16="http://schemas.microsoft.com/office/drawing/2014/main" id="{0A327969-E6CD-EA9C-2EA9-FD526DF87E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49409"/>
            <a:ext cx="5181600" cy="27037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43F68-0D27-F9DF-B814-AC4B651A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5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0FE9-1157-BD1B-9C5A-666272D9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40" y="365452"/>
            <a:ext cx="9594477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WSDM-2024 Papers on arXiv</a:t>
            </a:r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17BA6D-998E-7CFE-6EA6-E8D6BD939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180"/>
          <a:stretch/>
        </p:blipFill>
        <p:spPr>
          <a:xfrm>
            <a:off x="152253" y="1691015"/>
            <a:ext cx="13921150" cy="51904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75CE3-C8D4-B87E-75F1-7857FC68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A4581-E8AE-9B11-51B3-88B5F8B32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727" y="230842"/>
            <a:ext cx="2108947" cy="21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AB91-5BE7-6300-6E1D-9DBF33C7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Compare and Contrast</a:t>
            </a:r>
            <a:endParaRPr lang="en-US" dirty="0"/>
          </a:p>
        </p:txBody>
      </p:sp>
      <p:pic>
        <p:nvPicPr>
          <p:cNvPr id="9" name="Content Placeholder 8" descr="A screenshot of a document&#10;&#10;Description automatically generated">
            <a:extLst>
              <a:ext uri="{FF2B5EF4-FFF2-40B4-BE49-F238E27FC236}">
                <a16:creationId xmlns:a16="http://schemas.microsoft.com/office/drawing/2014/main" id="{2E8AE001-C1B4-C59B-45E6-750F7B5E0A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1051" y="1825625"/>
            <a:ext cx="4935897" cy="435133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2B0243-DEF6-CCC1-9A84-92663575B0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Input: query + candidate</a:t>
            </a:r>
          </a:p>
          <a:p>
            <a:r>
              <a:rPr lang="en-US" dirty="0"/>
              <a:t>Use prompts (chatbots)</a:t>
            </a:r>
          </a:p>
          <a:p>
            <a:pPr lvl="1"/>
            <a:r>
              <a:rPr lang="en-US" dirty="0"/>
              <a:t>Summary of candidate</a:t>
            </a:r>
          </a:p>
          <a:p>
            <a:pPr lvl="1"/>
            <a:r>
              <a:rPr lang="en-US" dirty="0"/>
              <a:t>Similarities of query &amp; candidate</a:t>
            </a:r>
          </a:p>
          <a:p>
            <a:pPr lvl="1"/>
            <a:r>
              <a:rPr lang="en-US" dirty="0"/>
              <a:t>Differences of query &amp; candidate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835FD-25EA-6EB6-0CC1-F8F82658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1F087-61F4-CBEA-7ADE-297CB1755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870" y="-115746"/>
            <a:ext cx="2088265" cy="20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6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D8CFD-B035-F123-BCE4-CBAAE91B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Chatbot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30FF5-BCCE-67A2-C134-BC455CC48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87EBC8-D702-16C9-3568-EC05BB43F8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As an Assistant, I can tell you that both "Revisiting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Systems" and "Defense Against Model Extraction Attacks on Recommender Systems" focus on security aspects of recommender systems.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first paper explores injection attacks where the attacker manipulates the recommendation model by injecting malicious data,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while the second paper deals with defending against model extraction attacks aimed at extracting sensitive information from the recommender system.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Both papers highlight the importance of addressing security vulnerabilities in recommender systems to protect user data and maintain the integrity of the recommendation models.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5A65C3-3ABF-D6B2-F523-E3ACB49F7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DD2670-FF26-6A2E-061E-D9088670F9D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"Revisiting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Systems" focuses on exploring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where the attacker has knowledge about the dataset used to train the target recommendation model.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On the other hand, "Defense Against Model Extraction Attacks on Recommender Systems" focuses on strategies to defend against model extraction attacks,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where attackers try to extract the architecture or parameters of a recommender system.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former paper deals with adversarial attacks, while the latter focuses on defense mechanisms against a different type of attack.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7FD4-70F3-B848-C871-458C2CA6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597766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58B0E1-8796-8393-1745-57855A71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Effects: Conjectures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20F5301-2595-5D53-FDBD-3174E8CAAE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Because nodes scale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edges scale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expect: </a:t>
                </a:r>
              </a:p>
              <a:p>
                <a:pPr lvl="1"/>
                <a:r>
                  <a:rPr lang="en-US" dirty="0"/>
                  <a:t>Larger graphs to favor edge-based methods</a:t>
                </a:r>
              </a:p>
              <a:p>
                <a:pPr lvl="1"/>
                <a:r>
                  <a:rPr lang="en-US" dirty="0" err="1"/>
                  <a:t>Ensembling</a:t>
                </a:r>
                <a:r>
                  <a:rPr lang="en-US" dirty="0"/>
                  <a:t> of node-based and edge-based methods</a:t>
                </a:r>
              </a:p>
              <a:p>
                <a:pPr lvl="2"/>
                <a:r>
                  <a:rPr lang="en-US" dirty="0"/>
                  <a:t>Should depend on size of training set: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and forecasting horizon: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Prior literature (benchmarks, GNNs): </a:t>
                </a:r>
              </a:p>
              <a:p>
                <a:pPr lvl="1"/>
                <a:r>
                  <a:rPr lang="en-US" dirty="0"/>
                  <a:t>Does not attempt to model: scale, forecasting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20F5301-2595-5D53-FDBD-3174E8CAA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1F63E-A4A0-8117-9011-808C0DBA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6ECA4-8212-1385-E7CB-FC42EBDBEEB5}"/>
              </a:ext>
            </a:extLst>
          </p:cNvPr>
          <p:cNvSpPr txBox="1"/>
          <p:nvPr/>
        </p:nvSpPr>
        <p:spPr>
          <a:xfrm>
            <a:off x="5637865" y="297320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736484C3-7315-0438-7FED-5E39EC0F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497" y="2319783"/>
            <a:ext cx="3738929" cy="27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0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231AF-B9E9-2BF3-8B6C-12F9E564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E091EE5E-AC61-B195-76BA-04433004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57" y="118924"/>
            <a:ext cx="9841819" cy="67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1" name="Google Shape;611;p55"/>
          <p:cNvGraphicFramePr/>
          <p:nvPr/>
        </p:nvGraphicFramePr>
        <p:xfrm>
          <a:off x="301644" y="1126010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4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Benchmark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Hidden Dimensions (node features)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ogbl-citation2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3M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128 (</a:t>
                      </a:r>
                      <a:r>
                        <a:rPr lang="en" sz="2700" dirty="0" err="1"/>
                        <a:t>eg.</a:t>
                      </a:r>
                      <a:r>
                        <a:rPr lang="en" sz="2700" dirty="0"/>
                        <a:t> word2vec)</a:t>
                      </a:r>
                      <a:endParaRPr sz="2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Semantic Scholar 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768 (</a:t>
                      </a:r>
                      <a:r>
                        <a:rPr lang="en" sz="2700" dirty="0" err="1"/>
                        <a:t>eg.</a:t>
                      </a:r>
                      <a:r>
                        <a:rPr lang="en" sz="2700" dirty="0"/>
                        <a:t> Bert)</a:t>
                      </a:r>
                      <a:endParaRPr sz="2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77500" lnSpcReduction="20000"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92;p14">
                <a:extLst>
                  <a:ext uri="{FF2B5EF4-FFF2-40B4-BE49-F238E27FC236}">
                    <a16:creationId xmlns:a16="http://schemas.microsoft.com/office/drawing/2014/main" id="{4D6C763B-B1A0-EC59-4B84-A372AD277CD9}"/>
                  </a:ext>
                </a:extLst>
              </p:cNvPr>
              <p:cNvSpPr/>
              <p:nvPr/>
            </p:nvSpPr>
            <p:spPr>
              <a:xfrm>
                <a:off x="4074556" y="223346"/>
                <a:ext cx="1907471" cy="872754"/>
              </a:xfrm>
              <a:prstGeom prst="wedgeRoundRectCallout">
                <a:avLst>
                  <a:gd name="adj1" fmla="val -58047"/>
                  <a:gd name="adj2" fmla="val 149659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3M </a:t>
                </a:r>
                <a14:m>
                  <m:oMath xmlns:m="http://schemas.openxmlformats.org/officeDocument/2006/math">
                    <m:r>
                      <a:rPr lang="en-US" sz="2400" b="0" i="1" u="none" strike="noStrike" cap="none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≪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82M</a:t>
                </a:r>
              </a:p>
            </p:txBody>
          </p:sp>
        </mc:Choice>
        <mc:Fallback xmlns="">
          <p:sp>
            <p:nvSpPr>
              <p:cNvPr id="2" name="Google Shape;192;p14">
                <a:extLst>
                  <a:ext uri="{FF2B5EF4-FFF2-40B4-BE49-F238E27FC236}">
                    <a16:creationId xmlns:a16="http://schemas.microsoft.com/office/drawing/2014/main" id="{4D6C763B-B1A0-EC59-4B84-A372AD27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556" y="223346"/>
                <a:ext cx="1907471" cy="872754"/>
              </a:xfrm>
              <a:prstGeom prst="wedgeRoundRectCallout">
                <a:avLst>
                  <a:gd name="adj1" fmla="val -58047"/>
                  <a:gd name="adj2" fmla="val 14965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4FA12489-1AE3-2C00-0D1D-7307B225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78" y="3324314"/>
            <a:ext cx="4814496" cy="3492075"/>
          </a:xfrm>
          <a:prstGeom prst="rect">
            <a:avLst/>
          </a:prstGeom>
        </p:spPr>
      </p:pic>
      <p:pic>
        <p:nvPicPr>
          <p:cNvPr id="6" name="Picture 5" descr="A table with text on it&#10;&#10;Description automatically generated">
            <a:extLst>
              <a:ext uri="{FF2B5EF4-FFF2-40B4-BE49-F238E27FC236}">
                <a16:creationId xmlns:a16="http://schemas.microsoft.com/office/drawing/2014/main" id="{0DAACDEC-8553-0585-542F-905BCCD2D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338" y="3389006"/>
            <a:ext cx="4739980" cy="324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49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4000" dirty="0"/>
                  <a:t>Test/Train Splits: Interpolation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000" dirty="0"/>
                  <a:t> Extrapolation</a:t>
                </a:r>
                <a:br>
                  <a:rPr lang="en-US" sz="4000" dirty="0"/>
                </a:br>
                <a:r>
                  <a:rPr lang="en-US" sz="3600" i="1" dirty="0"/>
                  <a:t>It’s Difficult to Make Predictions, Especially About the Future</a:t>
                </a: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75FB6F-37EA-6E0D-EED3-C82CD3588AE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It is common for graphs to evolve over time. </a:t>
                </a:r>
              </a:p>
              <a:p>
                <a:pPr lvl="1"/>
                <a:r>
                  <a:rPr lang="en-US" dirty="0"/>
                  <a:t>For example, the academic literature is growing very quickly,</a:t>
                </a:r>
              </a:p>
              <a:p>
                <a:pPr lvl="1"/>
                <a:r>
                  <a:rPr lang="en-US" dirty="0"/>
                  <a:t>doubling every nine years</a:t>
                </a:r>
              </a:p>
              <a:p>
                <a:pPr lvl="1"/>
                <a:r>
                  <a:rPr lang="en-US" dirty="0"/>
                  <a:t>(90% after I went to grad school)</a:t>
                </a:r>
              </a:p>
              <a:p>
                <a:r>
                  <a:rPr lang="en-US" dirty="0"/>
                  <a:t>Benchmarks such as OGB focus on static snapshots from a few years ago, </a:t>
                </a:r>
              </a:p>
              <a:p>
                <a:pPr lvl="1"/>
                <a:r>
                  <a:rPr lang="en-US" dirty="0"/>
                  <a:t>missing opportunities to encourage the community to study growth and timeliness.</a:t>
                </a:r>
              </a:p>
              <a:p>
                <a:r>
                  <a:rPr lang="en-US" dirty="0"/>
                  <a:t>Embeddings rot over time</a:t>
                </a:r>
              </a:p>
              <a:p>
                <a:pPr lvl="1"/>
                <a:r>
                  <a:rPr lang="en-US" dirty="0"/>
                  <a:t>Degrade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(forecasting horizon)</a:t>
                </a:r>
              </a:p>
              <a:p>
                <a:r>
                  <a:rPr lang="en-US" dirty="0"/>
                  <a:t>Random splits are common in graph learning benchmarks, e.g., WN18RR, </a:t>
                </a:r>
              </a:p>
              <a:p>
                <a:pPr lvl="1"/>
                <a:r>
                  <a:rPr lang="en-US" dirty="0"/>
                  <a:t>a popular Knowledge Graph Completion (KGC) task based on WordNet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75FB6F-37EA-6E0D-EED3-C82CD3588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467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CB97BC-BDD3-AD1C-115D-2F3E8E54A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80593" y="1528878"/>
            <a:ext cx="4354097" cy="50751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6851-C9BC-852C-5349-3A5B15D4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0294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B3B2551-52AE-E606-C60B-96F34A7CF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5711" y="1882157"/>
            <a:ext cx="6738928" cy="49478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A05CE-DED7-D546-00AD-E19E085F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76" y="129940"/>
            <a:ext cx="10661060" cy="1752217"/>
          </a:xfrm>
        </p:spPr>
        <p:txBody>
          <a:bodyPr>
            <a:normAutofit/>
          </a:bodyPr>
          <a:lstStyle/>
          <a:p>
            <a:r>
              <a:rPr lang="en-US" dirty="0"/>
              <a:t>JSALT is a go!</a:t>
            </a:r>
            <a:br>
              <a:rPr lang="en-US" dirty="0"/>
            </a:br>
            <a:r>
              <a:rPr lang="en-US" sz="2800" b="0" dirty="0">
                <a:solidFill>
                  <a:srgbClr val="333333"/>
                </a:solidFill>
                <a:effectLst/>
                <a:latin typeface="quadon"/>
              </a:rPr>
              <a:t>2023 Jelinek Summer Workshop on Speech and Language Technology</a:t>
            </a:r>
            <a:br>
              <a:rPr lang="en-US" sz="2800" b="0" dirty="0">
                <a:solidFill>
                  <a:srgbClr val="333333"/>
                </a:solidFill>
                <a:effectLst/>
                <a:latin typeface="quadon"/>
              </a:rPr>
            </a:br>
            <a:r>
              <a:rPr lang="en-US" sz="2800" b="0" dirty="0">
                <a:solidFill>
                  <a:srgbClr val="333333"/>
                </a:solidFill>
                <a:effectLst/>
                <a:latin typeface="quadon"/>
                <a:hlinkClick r:id="rId3"/>
              </a:rPr>
              <a:t>https://www.clsp.jhu.edu/2023-jelinek-summer-workshop/</a:t>
            </a:r>
            <a:r>
              <a:rPr lang="en-US" sz="2800" dirty="0">
                <a:solidFill>
                  <a:srgbClr val="333333"/>
                </a:solidFill>
                <a:latin typeface="quadon"/>
              </a:rPr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F485B-4422-1B08-F0F8-AFDD17445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391" y="1882157"/>
            <a:ext cx="6440173" cy="4618034"/>
          </a:xfrm>
        </p:spPr>
        <p:txBody>
          <a:bodyPr>
            <a:normAutofit/>
          </a:bodyPr>
          <a:lstStyle/>
          <a:p>
            <a:r>
              <a:rPr lang="en-US" dirty="0"/>
              <a:t>Six weeks in France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Northeastern</a:t>
            </a:r>
          </a:p>
          <a:p>
            <a:pPr lvl="1"/>
            <a:r>
              <a:rPr lang="en-US" dirty="0"/>
              <a:t>Allen AI (Semantic Scholar)</a:t>
            </a:r>
          </a:p>
          <a:p>
            <a:pPr lvl="1"/>
            <a:r>
              <a:rPr lang="en-US" dirty="0"/>
              <a:t>UMass Amherst</a:t>
            </a:r>
          </a:p>
          <a:p>
            <a:r>
              <a:rPr lang="en-US" dirty="0">
                <a:hlinkClick r:id="rId4"/>
              </a:rPr>
              <a:t>https://www.clsp.jhu.edu/workshops/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115AD-9014-F3B1-5BA4-9926B0E1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8E2C030D-9A62-C327-5951-7F2AD6A28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4" y="4580256"/>
            <a:ext cx="3217715" cy="22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7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6AF6-3C8B-4B8F-90D7-0469BA87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Task:</a:t>
            </a:r>
            <a:br>
              <a:rPr lang="en-US" dirty="0"/>
            </a:br>
            <a:r>
              <a:rPr lang="en-US" dirty="0"/>
              <a:t>Intrinsic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6DD96F-8F55-9222-7D1E-DFDB7026C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papers are vertices</a:t>
                </a:r>
              </a:p>
              <a:p>
                <a:pPr lvl="1"/>
                <a:r>
                  <a:rPr lang="en-US" dirty="0"/>
                  <a:t>and citations are edges</a:t>
                </a:r>
              </a:p>
              <a:p>
                <a:r>
                  <a:rPr lang="en-US" dirty="0"/>
                  <a:t>Use random walks to create pairs of papers: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4</a:t>
                </a:r>
              </a:p>
              <a:p>
                <a:r>
                  <a:rPr lang="en-US" dirty="0"/>
                  <a:t>Classification task:</a:t>
                </a:r>
              </a:p>
              <a:p>
                <a:pPr lvl="1"/>
                <a:r>
                  <a:rPr lang="en-US" dirty="0"/>
                  <a:t>Input pair of papers: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Yes/No Question: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1?</a:t>
                </a:r>
              </a:p>
              <a:p>
                <a:r>
                  <a:rPr lang="en-US" dirty="0"/>
                  <a:t>Binning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6DD96F-8F55-9222-7D1E-DFDB7026C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EF50D-2B0C-EA9F-C1E0-C9FDB721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7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328-BD42-0B2A-90F9-15B1DE91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Binning</a:t>
            </a:r>
            <a:br>
              <a:rPr lang="en-US" sz="4000" dirty="0"/>
            </a:br>
            <a:r>
              <a:rPr lang="en-US" sz="3600" i="1" dirty="0"/>
              <a:t>It’s Difficult to Make Predictions, Especially About the Future</a:t>
            </a:r>
            <a:endParaRPr lang="en-US" sz="40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5FB6F-37EA-6E0D-EED3-C82CD358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200M papers into 100 bins</a:t>
            </a:r>
          </a:p>
          <a:p>
            <a:pPr lvl="1"/>
            <a:r>
              <a:rPr lang="en-US" dirty="0"/>
              <a:t>Rank papers by publication date</a:t>
            </a:r>
          </a:p>
          <a:p>
            <a:pPr lvl="1"/>
            <a:r>
              <a:rPr lang="en-US" dirty="0"/>
              <a:t>First 2M papers </a:t>
            </a:r>
            <a:r>
              <a:rPr lang="en-US" dirty="0">
                <a:sym typeface="Wingdings" pitchFamily="2" charset="2"/>
              </a:rPr>
              <a:t> bin0</a:t>
            </a:r>
          </a:p>
          <a:p>
            <a:pPr lvl="1"/>
            <a:r>
              <a:rPr lang="en-US" dirty="0">
                <a:sym typeface="Wingdings" pitchFamily="2" charset="2"/>
              </a:rPr>
              <a:t>Next 2M papers  bin1</a:t>
            </a:r>
          </a:p>
          <a:p>
            <a:r>
              <a:rPr lang="en-US" dirty="0"/>
              <a:t>Construct 100 graphs:</a:t>
            </a:r>
          </a:p>
          <a:p>
            <a:pPr lvl="1"/>
            <a:r>
              <a:rPr lang="en-US" dirty="0"/>
              <a:t>that include papers (vertices) in the current bin or previous bins</a:t>
            </a:r>
          </a:p>
          <a:p>
            <a:pPr lvl="1"/>
            <a:r>
              <a:rPr lang="en-US" dirty="0"/>
              <a:t>and citations (edges) from these papers to papers in the current bin or previous bins </a:t>
            </a:r>
          </a:p>
          <a:p>
            <a:r>
              <a:rPr lang="en-US" dirty="0"/>
              <a:t>Construct 100 </a:t>
            </a:r>
            <a:r>
              <a:rPr lang="en-US" dirty="0" err="1"/>
              <a:t>ProNE</a:t>
            </a:r>
            <a:r>
              <a:rPr lang="en-US" dirty="0"/>
              <a:t>-s models,</a:t>
            </a:r>
          </a:p>
          <a:p>
            <a:pPr lvl="1"/>
            <a:r>
              <a:rPr lang="en-US" dirty="0"/>
              <a:t>One for each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6851-C9BC-852C-5349-3A5B15D4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6" name="Picture 5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A9A9B8F9-4EDC-2449-9982-0A2BE245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19" y="3429000"/>
            <a:ext cx="3023226" cy="4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42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617B1-4270-EC6A-D7F7-77AE4448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A graph of performance indicators&#10;&#10;Description automatically generated with medium confidence">
            <a:extLst>
              <a:ext uri="{FF2B5EF4-FFF2-40B4-BE49-F238E27FC236}">
                <a16:creationId xmlns:a16="http://schemas.microsoft.com/office/drawing/2014/main" id="{C269AE25-265C-6197-4FC3-07FF6157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2" y="492446"/>
            <a:ext cx="11885935" cy="56377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7EBF22-B2C2-677A-AFA2-F41200E89A61}"/>
              </a:ext>
            </a:extLst>
          </p:cNvPr>
          <p:cNvSpPr/>
          <p:nvPr/>
        </p:nvSpPr>
        <p:spPr>
          <a:xfrm>
            <a:off x="5966152" y="340337"/>
            <a:ext cx="6273687" cy="578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9C423D1-07F1-A25F-8882-33AC919693DE}"/>
              </a:ext>
            </a:extLst>
          </p:cNvPr>
          <p:cNvSpPr/>
          <p:nvPr/>
        </p:nvSpPr>
        <p:spPr>
          <a:xfrm rot="16200000">
            <a:off x="1837893" y="-445501"/>
            <a:ext cx="447428" cy="1856849"/>
          </a:xfrm>
          <a:prstGeom prst="rightBrace">
            <a:avLst>
              <a:gd name="adj1" fmla="val 8333"/>
              <a:gd name="adj2" fmla="val 442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2D023C9-49EB-BE83-F0C6-7F2E97C667CA}"/>
              </a:ext>
            </a:extLst>
          </p:cNvPr>
          <p:cNvSpPr/>
          <p:nvPr/>
        </p:nvSpPr>
        <p:spPr>
          <a:xfrm rot="16200000">
            <a:off x="3294111" y="47272"/>
            <a:ext cx="447428" cy="885418"/>
          </a:xfrm>
          <a:prstGeom prst="rightBrace">
            <a:avLst>
              <a:gd name="adj1" fmla="val 8333"/>
              <a:gd name="adj2" fmla="val 442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280E5-CE0D-51CB-5762-9D6615EB128D}"/>
                  </a:ext>
                </a:extLst>
              </p:cNvPr>
              <p:cNvSpPr txBox="1"/>
              <p:nvPr/>
            </p:nvSpPr>
            <p:spPr>
              <a:xfrm>
                <a:off x="1884042" y="893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280E5-CE0D-51CB-5762-9D6615EB1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042" y="893"/>
                <a:ext cx="149913" cy="276999"/>
              </a:xfrm>
              <a:prstGeom prst="rect">
                <a:avLst/>
              </a:prstGeom>
              <a:blipFill>
                <a:blip r:embed="rId3"/>
                <a:stretch>
                  <a:fillRect l="-30769" r="-2307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9999B-A32E-37B9-FF77-286F820E944A}"/>
                  </a:ext>
                </a:extLst>
              </p:cNvPr>
              <p:cNvSpPr txBox="1"/>
              <p:nvPr/>
            </p:nvSpPr>
            <p:spPr>
              <a:xfrm>
                <a:off x="3201104" y="24427"/>
                <a:ext cx="557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9999B-A32E-37B9-FF77-286F820E9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104" y="24427"/>
                <a:ext cx="557845" cy="276999"/>
              </a:xfrm>
              <a:prstGeom prst="rect">
                <a:avLst/>
              </a:prstGeom>
              <a:blipFill>
                <a:blip r:embed="rId4"/>
                <a:stretch>
                  <a:fillRect l="-8889" r="-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446B9-6DC4-23CE-EA3C-ABC5B7A7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DBFFB9-D348-9B4C-BDF5-3EF82C33FD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Performance improves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(larger training sets)</a:t>
                </a:r>
              </a:p>
              <a:p>
                <a:pPr lvl="1"/>
                <a:r>
                  <a:rPr lang="en-US" dirty="0"/>
                  <a:t>Red &gt; Black &gt; Blue</a:t>
                </a:r>
              </a:p>
              <a:p>
                <a:r>
                  <a:rPr lang="en-US" dirty="0"/>
                  <a:t>and degrades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(longer forecast horizons)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DBFFB9-D348-9B4C-BDF5-3EF82C33FD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8BB421-EAB7-6CF9-BACA-E9802CF6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 descr="A graph of performance indicators&#10;&#10;Description automatically generated with medium confidence">
            <a:extLst>
              <a:ext uri="{FF2B5EF4-FFF2-40B4-BE49-F238E27FC236}">
                <a16:creationId xmlns:a16="http://schemas.microsoft.com/office/drawing/2014/main" id="{6470950E-BFDB-3E00-0749-C74E339615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0979" r="8255" b="27108"/>
          <a:stretch/>
        </p:blipFill>
        <p:spPr>
          <a:xfrm>
            <a:off x="6197686" y="1825625"/>
            <a:ext cx="5130627" cy="4351338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6302637A-6953-7E4A-52C7-5A62B8709EAA}"/>
              </a:ext>
            </a:extLst>
          </p:cNvPr>
          <p:cNvSpPr/>
          <p:nvPr/>
        </p:nvSpPr>
        <p:spPr>
          <a:xfrm rot="16200000">
            <a:off x="7856073" y="674821"/>
            <a:ext cx="447428" cy="1856849"/>
          </a:xfrm>
          <a:prstGeom prst="rightBrace">
            <a:avLst>
              <a:gd name="adj1" fmla="val 8333"/>
              <a:gd name="adj2" fmla="val 442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014243B-908A-15C7-63F6-8E2CC3EA40AF}"/>
              </a:ext>
            </a:extLst>
          </p:cNvPr>
          <p:cNvSpPr/>
          <p:nvPr/>
        </p:nvSpPr>
        <p:spPr>
          <a:xfrm rot="16200000">
            <a:off x="9312291" y="1167594"/>
            <a:ext cx="447428" cy="885418"/>
          </a:xfrm>
          <a:prstGeom prst="rightBrace">
            <a:avLst>
              <a:gd name="adj1" fmla="val 8333"/>
              <a:gd name="adj2" fmla="val 442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479945-317C-6EDD-7B28-887D9DC080D2}"/>
                  </a:ext>
                </a:extLst>
              </p:cNvPr>
              <p:cNvSpPr txBox="1"/>
              <p:nvPr/>
            </p:nvSpPr>
            <p:spPr>
              <a:xfrm>
                <a:off x="7902222" y="1121215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479945-317C-6EDD-7B28-887D9DC08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222" y="1121215"/>
                <a:ext cx="149913" cy="276999"/>
              </a:xfrm>
              <a:prstGeom prst="rect">
                <a:avLst/>
              </a:prstGeom>
              <a:blipFill>
                <a:blip r:embed="rId4"/>
                <a:stretch>
                  <a:fillRect l="-30769" r="-1538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B02102-580D-0D16-F0CF-AECFD19D1DA2}"/>
                  </a:ext>
                </a:extLst>
              </p:cNvPr>
              <p:cNvSpPr txBox="1"/>
              <p:nvPr/>
            </p:nvSpPr>
            <p:spPr>
              <a:xfrm>
                <a:off x="9219284" y="1144749"/>
                <a:ext cx="557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B02102-580D-0D16-F0CF-AECFD19D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284" y="1144749"/>
                <a:ext cx="557845" cy="276999"/>
              </a:xfrm>
              <a:prstGeom prst="rect">
                <a:avLst/>
              </a:prstGeom>
              <a:blipFill>
                <a:blip r:embed="rId5"/>
                <a:stretch>
                  <a:fillRect l="-6667" r="-888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56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2FF0-F14C-46F1-8A65-E5AD2C7A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6C352-A695-5B0E-4B31-20728FD0B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Beyond Abstracts</a:t>
                </a:r>
              </a:p>
              <a:p>
                <a:pPr lvl="1"/>
                <a:r>
                  <a:rPr lang="en-US" dirty="0"/>
                  <a:t>There are more papers</a:t>
                </a:r>
              </a:p>
              <a:p>
                <a:pPr lvl="2"/>
                <a:r>
                  <a:rPr lang="en-US" b="1" dirty="0">
                    <a:solidFill>
                      <a:srgbClr val="00B050"/>
                    </a:solidFill>
                  </a:rPr>
                  <a:t>with citations (but not abstracts) [46M]</a:t>
                </a:r>
              </a:p>
              <a:p>
                <a:pPr lvl="2"/>
                <a:r>
                  <a:rPr lang="en-US" b="1" dirty="0">
                    <a:solidFill>
                      <a:srgbClr val="FF0000"/>
                    </a:solidFill>
                  </a:rPr>
                  <a:t>than vice versa [34M]</a:t>
                </a:r>
              </a:p>
              <a:p>
                <a:r>
                  <a:rPr lang="en-US" dirty="0"/>
                  <a:t>Better Together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𝑆𝑝𝑒𝑐𝑡𝑒𝑟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𝑃𝑟𝑜𝑁𝐸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𝑆𝑝𝑒𝑐𝑡𝑒𝑟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𝑃𝑟𝑜𝑁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Standard benchmarks are</a:t>
                </a:r>
              </a:p>
              <a:p>
                <a:pPr lvl="1"/>
                <a:r>
                  <a:rPr lang="en-US" dirty="0"/>
                  <a:t>Small, Static and Clean</a:t>
                </a:r>
              </a:p>
              <a:p>
                <a:pPr lvl="1"/>
                <a:r>
                  <a:rPr lang="en-US" dirty="0"/>
                  <a:t>Random splits (no forecasting)</a:t>
                </a:r>
              </a:p>
              <a:p>
                <a:r>
                  <a:rPr lang="en-US" dirty="0"/>
                  <a:t>Scaling: edges (n^2) &gt;&gt; nodes (n)</a:t>
                </a:r>
              </a:p>
              <a:p>
                <a:pPr lvl="1"/>
                <a:r>
                  <a:rPr lang="en-US" dirty="0"/>
                  <a:t>Performance improves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degrades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graphs favor edge-based methods (82M &gt;&gt; 3M)</a:t>
                </a:r>
              </a:p>
              <a:p>
                <a:pPr lvl="1"/>
                <a:r>
                  <a:rPr lang="en-US" dirty="0"/>
                  <a:t>Combination policies should depend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6C352-A695-5B0E-4B31-20728FD0B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375D0-A43A-AB1C-E2B8-887A068C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A graph of performance improvement&#10;&#10;Description automatically generated with medium confidence">
            <a:extLst>
              <a:ext uri="{FF2B5EF4-FFF2-40B4-BE49-F238E27FC236}">
                <a16:creationId xmlns:a16="http://schemas.microsoft.com/office/drawing/2014/main" id="{0696ACF4-115A-052B-FFB1-77E939C4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407" y="3281464"/>
            <a:ext cx="3955838" cy="3491496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817A71A-CCBB-9338-A68F-AA283085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345" y="399102"/>
            <a:ext cx="4051178" cy="26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40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BBC5-7D51-779D-4BEA-60CE41F9F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Back-up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71E97-9094-FE32-2376-71F1ECFA0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47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B514FF-61F6-782C-6644-175DF1FC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Bigger Stretch: </a:t>
            </a:r>
            <a:br>
              <a:rPr lang="en-US" dirty="0"/>
            </a:br>
            <a:r>
              <a:rPr lang="en-US" dirty="0"/>
              <a:t>Theoretical combinations of deep nets &amp;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Conjecture: More reps  more understanding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Unified theory of deep nets &amp; SVD</a:t>
                </a:r>
              </a:p>
              <a:p>
                <a:r>
                  <a:rPr lang="en-US" dirty="0"/>
                  <a:t>Compare &amp; contrast: deep nets &amp; SVD</a:t>
                </a:r>
              </a:p>
              <a:p>
                <a:pPr lvl="1"/>
                <a:r>
                  <a:rPr lang="en-US" dirty="0"/>
                  <a:t>BERT: example of deep nets</a:t>
                </a:r>
              </a:p>
              <a:p>
                <a:pPr lvl="1"/>
                <a:r>
                  <a:rPr lang="en-US" dirty="0" err="1"/>
                  <a:t>ProNE</a:t>
                </a:r>
                <a:r>
                  <a:rPr lang="en-US" dirty="0"/>
                  <a:t> (node2vec): based on SVD</a:t>
                </a:r>
              </a:p>
              <a:p>
                <a:pPr lvl="1"/>
                <a:r>
                  <a:rPr lang="en-US" dirty="0"/>
                  <a:t>Both produce (similar) embeddings</a:t>
                </a:r>
              </a:p>
              <a:p>
                <a:r>
                  <a:rPr lang="en-US" dirty="0">
                    <a:sym typeface="Wingdings" pitchFamily="2" charset="2"/>
                  </a:rPr>
                  <a:t>In speech, a spectrogram is just a different representation of wave file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 too, node2vec </a:t>
                </a:r>
                <a:r>
                  <a:rPr lang="en-US" dirty="0" err="1">
                    <a:sym typeface="Wingdings" pitchFamily="2" charset="2"/>
                  </a:rPr>
                  <a:t>emb</a:t>
                </a:r>
                <a:r>
                  <a:rPr lang="en-US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) is just a diff rep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/>
                  <a:t>Some representations are more convenient than others (depends on what you want to do)</a:t>
                </a:r>
              </a:p>
              <a:p>
                <a:pPr lvl="2"/>
                <a:r>
                  <a:rPr lang="en-US" dirty="0"/>
                  <a:t>Embeddings make it easy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computed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may have more parameters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no more information: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</m:t>
                        </m:r>
                      </m:e>
                    </m:d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  <a:blipFill>
                <a:blip r:embed="rId2"/>
                <a:stretch>
                  <a:fillRect l="-69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In particular, SVD on sparse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increases params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SVD does not create information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params,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ore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than</m:t>
                    </m:r>
                    <m: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params)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Since info is not created,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Most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 must be redundant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Redundancy is easier to see with SVD than deep nets</a:t>
                </a:r>
              </a:p>
              <a:p>
                <a:r>
                  <a:rPr lang="en-US" dirty="0"/>
                  <a:t>With traditional regression, </a:t>
                </a:r>
              </a:p>
              <a:p>
                <a:pPr lvl="2"/>
                <a:r>
                  <a:rPr lang="en-US" dirty="0"/>
                  <a:t>too many params </a:t>
                </a:r>
                <a:r>
                  <a:rPr lang="en-US" dirty="0">
                    <a:sym typeface="Wingdings" pitchFamily="2" charset="2"/>
                  </a:rPr>
                  <a:t> overfitting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d</a:t>
                </a:r>
                <a:r>
                  <a:rPr lang="en-US" dirty="0"/>
                  <a:t>eep nets thrive on scale: </a:t>
                </a:r>
              </a:p>
              <a:p>
                <a:pPr lvl="2"/>
                <a:r>
                  <a:rPr lang="en-US" dirty="0"/>
                  <a:t>better results with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etc.  Why?</a:t>
                </a:r>
              </a:p>
              <a:p>
                <a:r>
                  <a:rPr lang="en-US" dirty="0">
                    <a:sym typeface="Wingdings" pitchFamily="2" charset="2"/>
                  </a:rPr>
                  <a:t>Suggestions: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improves estimates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Easier to see with node2vec (SVD) than deep nets</a:t>
                </a:r>
              </a:p>
              <a:p>
                <a:pPr lvl="2"/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Less dimension reduction</a:t>
                </a:r>
                <a:endParaRPr lang="en-US" dirty="0"/>
              </a:p>
              <a:p>
                <a:pPr lvl="1"/>
                <a:r>
                  <a:rPr lang="en-US" dirty="0"/>
                  <a:t>Network effects (Metcalfe's law)</a:t>
                </a:r>
              </a:p>
              <a:p>
                <a:pPr lvl="2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makes search easier (not harder)</a:t>
                </a:r>
              </a:p>
              <a:p>
                <a:pPr lvl="2"/>
                <a:r>
                  <a:rPr lang="en-US" dirty="0"/>
                  <a:t>Web search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Enterprise search</a:t>
                </a:r>
              </a:p>
              <a:p>
                <a:pPr lvl="2"/>
                <a:r>
                  <a:rPr lang="en-US" dirty="0"/>
                  <a:t>Easier to see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than other representations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  <a:blipFill>
                <a:blip r:embed="rId3"/>
                <a:stretch>
                  <a:fillRect l="-94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82171-D148-1BDF-A9EA-E4E47D83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8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  </a:t>
            </a:r>
            <a:r>
              <a:rPr lang="en" sz="2800" dirty="0">
                <a:solidFill>
                  <a:schemeClr val="lt1"/>
                </a:solidFill>
              </a:rPr>
              <a:t>(source: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247" y="703779"/>
            <a:ext cx="8037200" cy="3888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3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-266699" y="4657157"/>
            <a:ext cx="6838054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team; 7 year project</a:t>
            </a:r>
            <a:endParaRPr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269381" y="5219019"/>
            <a:ext cx="5460562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papers; </a:t>
            </a:r>
            <a:r>
              <a:rPr lang="en" sz="3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2B Citations</a:t>
            </a:r>
            <a:endParaRPr sz="3200" dirty="0"/>
          </a:p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3200" dirty="0"/>
          </a:p>
        </p:txBody>
      </p:sp>
      <p:graphicFrame>
        <p:nvGraphicFramePr>
          <p:cNvPr id="2" name="Content Placeholder 8">
            <a:extLst>
              <a:ext uri="{FF2B5EF4-FFF2-40B4-BE49-F238E27FC236}">
                <a16:creationId xmlns:a16="http://schemas.microsoft.com/office/drawing/2014/main" id="{10601FD2-2EB9-BD4C-CC0F-76B4FFAF655A}"/>
              </a:ext>
            </a:extLst>
          </p:cNvPr>
          <p:cNvGraphicFramePr>
            <a:graphicFrameLocks/>
          </p:cNvGraphicFramePr>
          <p:nvPr/>
        </p:nvGraphicFramePr>
        <p:xfrm>
          <a:off x="8111448" y="703779"/>
          <a:ext cx="4080552" cy="55531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5417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1939175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485960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7788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4000" b="0" i="0" u="sng" strike="noStrike" dirty="0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5076597"/>
                  </a:ext>
                </a:extLst>
              </a:tr>
              <a:tr h="778879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0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658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55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F0DA72-DCBB-D141-9A73-1A706ED4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Together: </a:t>
            </a:r>
            <a:br>
              <a:rPr lang="en-US" dirty="0"/>
            </a:br>
            <a:r>
              <a:rPr lang="en-US" sz="2800" dirty="0"/>
              <a:t>Text (Abstracts) + Context (Citations)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263385-AE97-4F2B-2BD3-379999BA2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Node-based Methods (Text)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0F748E5-869D-6EE2-3619-E81339CAAC2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paper is a vector</a:t>
                </a:r>
              </a:p>
              <a:p>
                <a:pPr lvl="1"/>
                <a:r>
                  <a:rPr lang="en-US" dirty="0"/>
                  <a:t>BERT(title + abstract)</a:t>
                </a:r>
              </a:p>
              <a:p>
                <a:pPr lvl="1"/>
                <a:r>
                  <a:rPr lang="en-US" dirty="0"/>
                  <a:t>768 Hidden Dimensions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in terms of similar words </a:t>
                </a:r>
              </a:p>
              <a:p>
                <a:pPr lvl="2"/>
                <a:r>
                  <a:rPr lang="en-US" dirty="0"/>
                  <a:t>in titles and abstracts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0F748E5-869D-6EE2-3619-E81339CAA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08360D-1A2E-D6E3-FD90-F662C7DE3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Edge-based Methods (Citations)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827D5C7-8977-6A9A-0CDB-0962904A684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paper is a vector</a:t>
                </a:r>
              </a:p>
              <a:p>
                <a:pPr lvl="1"/>
                <a:r>
                  <a:rPr lang="en-US" dirty="0"/>
                  <a:t>No text &amp; no deep nets</a:t>
                </a:r>
              </a:p>
              <a:p>
                <a:pPr lvl="1"/>
                <a:r>
                  <a:rPr lang="en-US" dirty="0"/>
                  <a:t>Based on linear algebra </a:t>
                </a:r>
              </a:p>
              <a:p>
                <a:pPr lvl="2"/>
                <a:r>
                  <a:rPr lang="en-US" dirty="0"/>
                  <a:t>Spectral clustering of citation graph</a:t>
                </a:r>
              </a:p>
              <a:p>
                <a:pPr lvl="2"/>
                <a:r>
                  <a:rPr lang="en-US" dirty="0"/>
                  <a:t>Like Page Rank, but more dims</a:t>
                </a:r>
              </a:p>
              <a:p>
                <a:pPr lvl="1"/>
                <a:r>
                  <a:rPr lang="en-US" dirty="0"/>
                  <a:t>280 Hidden Dimensions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in terms of random walks</a:t>
                </a:r>
              </a:p>
              <a:p>
                <a:pPr lvl="2"/>
                <a:r>
                  <a:rPr lang="en-US" dirty="0"/>
                  <a:t>on citation graph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827D5C7-8977-6A9A-0CDB-0962904A6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1D088-C903-FA4A-2167-0714B44A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</a:t>
            </a:fld>
            <a:endParaRPr lang="en-US"/>
          </a:p>
        </p:txBody>
      </p:sp>
      <p:pic>
        <p:nvPicPr>
          <p:cNvPr id="11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0B2C5C-EB91-F28C-E354-22A918A31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4" t="44433" b="14028"/>
          <a:stretch/>
        </p:blipFill>
        <p:spPr>
          <a:xfrm>
            <a:off x="7822966" y="136525"/>
            <a:ext cx="4369034" cy="166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8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D67B-C34D-9954-4A41-B6418E5E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ED375-3D77-11FB-8231-3E23A179B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readers:</a:t>
            </a:r>
          </a:p>
          <a:p>
            <a:pPr lvl="1"/>
            <a:r>
              <a:rPr lang="en-US" dirty="0"/>
              <a:t>What should I read?</a:t>
            </a:r>
          </a:p>
          <a:p>
            <a:r>
              <a:rPr lang="en-US" dirty="0"/>
              <a:t>For authors: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For conference organizers:</a:t>
            </a:r>
          </a:p>
          <a:p>
            <a:pPr lvl="1"/>
            <a:r>
              <a:rPr lang="en-US" dirty="0"/>
              <a:t>Who should review what?</a:t>
            </a:r>
          </a:p>
          <a:p>
            <a:r>
              <a:rPr lang="en-US" dirty="0"/>
              <a:t>Finding experts:</a:t>
            </a:r>
          </a:p>
          <a:p>
            <a:pPr lvl="1"/>
            <a:r>
              <a:rPr lang="en-US" dirty="0"/>
              <a:t>Who knows? (</a:t>
            </a:r>
            <a:r>
              <a:rPr lang="en-US" dirty="0">
                <a:hlinkClick r:id="rId2"/>
              </a:rPr>
              <a:t>Streeter &amp; </a:t>
            </a:r>
            <a:r>
              <a:rPr lang="en-US" dirty="0" err="1">
                <a:hlinkClick r:id="rId2"/>
              </a:rPr>
              <a:t>Lochbaum</a:t>
            </a:r>
            <a:r>
              <a:rPr lang="en-US" dirty="0">
                <a:hlinkClick r:id="rId2"/>
              </a:rPr>
              <a:t>, 1998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BEC13-2775-DD45-9811-8FD65721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2880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D3E6-AAF2-A1A2-618C-ED68D8DD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https://www.semanticscholar.org/api-gallery/better-together</a:t>
            </a:r>
            <a:r>
              <a:rPr lang="en-US" sz="3200" dirty="0"/>
              <a:t> </a:t>
            </a:r>
          </a:p>
        </p:txBody>
      </p: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85F8B8C-037D-5D0E-3890-E14FABC412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84896"/>
            <a:ext cx="5181600" cy="4232795"/>
          </a:xfr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329ECB1-EB14-832B-059E-1A7725AAA9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49548"/>
            <a:ext cx="5181600" cy="390349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19359-325A-3CCC-CFFC-D2450D0C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135EB-85EB-FB87-13F0-FD85F54E8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238" y="4259899"/>
            <a:ext cx="1982797" cy="198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9DF71-F101-9369-CC0C-B4F46AEC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5" descr="A screenshot of a website&#10;&#10;Description automatically generated">
            <a:extLst>
              <a:ext uri="{FF2B5EF4-FFF2-40B4-BE49-F238E27FC236}">
                <a16:creationId xmlns:a16="http://schemas.microsoft.com/office/drawing/2014/main" id="{C24D6517-4DDF-E058-17ED-6AB5631733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902" y="78956"/>
            <a:ext cx="11865298" cy="6235197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E3BFF4-FB8F-50CE-39F8-05F4EC874F5A}"/>
              </a:ext>
            </a:extLst>
          </p:cNvPr>
          <p:cNvSpPr/>
          <p:nvPr/>
        </p:nvSpPr>
        <p:spPr>
          <a:xfrm>
            <a:off x="1262769" y="282662"/>
            <a:ext cx="4590486" cy="10588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F77866-C680-80B2-A863-DD82D710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Corner Cases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97401-7467-9C5A-D39C-403A6BFD6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21111" cy="4351338"/>
          </a:xfrm>
        </p:spPr>
        <p:txBody>
          <a:bodyPr>
            <a:normAutofit/>
          </a:bodyPr>
          <a:lstStyle/>
          <a:p>
            <a:r>
              <a:rPr lang="en-US" dirty="0"/>
              <a:t>Redundancy</a:t>
            </a:r>
          </a:p>
          <a:p>
            <a:pPr lvl="1"/>
            <a:r>
              <a:rPr lang="en-US" dirty="0"/>
              <a:t>Challenges for text-based methods</a:t>
            </a:r>
          </a:p>
          <a:p>
            <a:pPr lvl="2"/>
            <a:r>
              <a:rPr lang="en-US" dirty="0"/>
              <a:t>Duplicates</a:t>
            </a:r>
          </a:p>
          <a:p>
            <a:pPr lvl="2"/>
            <a:r>
              <a:rPr lang="en-US" dirty="0"/>
              <a:t>Missing/Bad Values</a:t>
            </a:r>
          </a:p>
          <a:p>
            <a:pPr lvl="2"/>
            <a:r>
              <a:rPr lang="en-US" dirty="0"/>
              <a:t>Non-English</a:t>
            </a:r>
          </a:p>
          <a:p>
            <a:pPr lvl="1"/>
            <a:r>
              <a:rPr lang="en-US" dirty="0"/>
              <a:t>Citation-based methods do not run into these corner cases, but</a:t>
            </a:r>
          </a:p>
          <a:p>
            <a:pPr lvl="2"/>
            <a:r>
              <a:rPr lang="en-US" dirty="0"/>
              <a:t>Missing/Bad Values</a:t>
            </a:r>
          </a:p>
          <a:p>
            <a:r>
              <a:rPr lang="en-US" dirty="0"/>
              <a:t>Reality: Missing Values</a:t>
            </a:r>
          </a:p>
          <a:p>
            <a:pPr lvl="1"/>
            <a:r>
              <a:rPr lang="en-US" dirty="0"/>
              <a:t>GNNs (graph neural nets) assume</a:t>
            </a:r>
          </a:p>
          <a:p>
            <a:pPr lvl="1"/>
            <a:r>
              <a:rPr lang="en-US" dirty="0"/>
              <a:t>all papers have abstracts &amp; links</a:t>
            </a:r>
          </a:p>
        </p:txBody>
      </p:sp>
      <p:pic>
        <p:nvPicPr>
          <p:cNvPr id="7" name="Content Placeholder 6" descr="A graph of a line&#10;&#10;Description automatically generated">
            <a:extLst>
              <a:ext uri="{FF2B5EF4-FFF2-40B4-BE49-F238E27FC236}">
                <a16:creationId xmlns:a16="http://schemas.microsoft.com/office/drawing/2014/main" id="{21024D8C-8C08-F3CB-5B62-7EEEE8590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02265" y="2821406"/>
            <a:ext cx="3970232" cy="385548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83F53D-44DB-74A5-B6A0-B89CFC8B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AA960FA0-5F2E-829F-B625-7CAD177B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65" y="0"/>
            <a:ext cx="4154314" cy="2893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22867-BD8C-9EA1-5239-84E9248A46C5}"/>
              </a:ext>
            </a:extLst>
          </p:cNvPr>
          <p:cNvSpPr txBox="1"/>
          <p:nvPr/>
        </p:nvSpPr>
        <p:spPr>
          <a:xfrm>
            <a:off x="10951435" y="266563"/>
            <a:ext cx="104791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2120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9DF71-F101-9369-CC0C-B4F46AEC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5" descr="A screenshot of a website&#10;&#10;Description automatically generated">
            <a:extLst>
              <a:ext uri="{FF2B5EF4-FFF2-40B4-BE49-F238E27FC236}">
                <a16:creationId xmlns:a16="http://schemas.microsoft.com/office/drawing/2014/main" id="{C24D6517-4DDF-E058-17ED-6AB5631733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902" y="78956"/>
            <a:ext cx="11865298" cy="6235197"/>
          </a:xfr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FB4F34-14E3-2663-42C3-7B2F69304F9D}"/>
              </a:ext>
            </a:extLst>
          </p:cNvPr>
          <p:cNvSpPr/>
          <p:nvPr/>
        </p:nvSpPr>
        <p:spPr>
          <a:xfrm>
            <a:off x="396619" y="3564157"/>
            <a:ext cx="534208" cy="20427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A4E9CF-89CC-C67E-4223-5AEE1C3B41C8}"/>
              </a:ext>
            </a:extLst>
          </p:cNvPr>
          <p:cNvSpPr/>
          <p:nvPr/>
        </p:nvSpPr>
        <p:spPr>
          <a:xfrm>
            <a:off x="8203696" y="288925"/>
            <a:ext cx="807981" cy="23548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6724</TotalTime>
  <Words>1501</Words>
  <Application>Microsoft Macintosh PowerPoint</Application>
  <PresentationFormat>Widescreen</PresentationFormat>
  <Paragraphs>257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quadon</vt:lpstr>
      <vt:lpstr>Times</vt:lpstr>
      <vt:lpstr>Wingdings</vt:lpstr>
      <vt:lpstr>Office Theme</vt:lpstr>
      <vt:lpstr>Better Together: Text + Context</vt:lpstr>
      <vt:lpstr>JSALT is a go! 2023 Jelinek Summer Workshop on Speech and Language Technology https://www.clsp.jhu.edu/2023-jelinek-summer-workshop/ </vt:lpstr>
      <vt:lpstr>Semantic Scholar: Significant Effort          (source: Dan Weld)</vt:lpstr>
      <vt:lpstr>Better Together:  Text (Abstracts) + Context (Citations)</vt:lpstr>
      <vt:lpstr>Recommendation Use Cases</vt:lpstr>
      <vt:lpstr>https://www.semanticscholar.org/api-gallery/better-together </vt:lpstr>
      <vt:lpstr>PowerPoint Presentation</vt:lpstr>
      <vt:lpstr>Many Corner Cases</vt:lpstr>
      <vt:lpstr>PowerPoint Presentation</vt:lpstr>
      <vt:lpstr>Evaluation:  Better Together</vt:lpstr>
      <vt:lpstr>Some more practical use cases</vt:lpstr>
      <vt:lpstr>Who is Who? Easier to match on papers than names</vt:lpstr>
      <vt:lpstr>WSDM-2024 Papers on arXiv</vt:lpstr>
      <vt:lpstr>Compare and Contrast</vt:lpstr>
      <vt:lpstr>Output from Chatbot</vt:lpstr>
      <vt:lpstr>Network Effects: Conjectures</vt:lpstr>
      <vt:lpstr>PowerPoint Presentation</vt:lpstr>
      <vt:lpstr>PowerPoint Presentation</vt:lpstr>
      <vt:lpstr>Test/Train Splits: Interpolation ≠ Extrapolation It’s Difficult to Make Predictions, Especially About the Future</vt:lpstr>
      <vt:lpstr>Link Prediction Task: Intrinsic Evaluation</vt:lpstr>
      <vt:lpstr>Binning It’s Difficult to Make Predictions, Especially About the Future</vt:lpstr>
      <vt:lpstr>PowerPoint Presentation</vt:lpstr>
      <vt:lpstr>Take-Aways</vt:lpstr>
      <vt:lpstr>Conclusions</vt:lpstr>
      <vt:lpstr>Back-up</vt:lpstr>
      <vt:lpstr>Bigger Stretch:  Theoretical combinations of deep nets &amp; SVD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133</cp:revision>
  <dcterms:created xsi:type="dcterms:W3CDTF">2023-04-06T18:57:18Z</dcterms:created>
  <dcterms:modified xsi:type="dcterms:W3CDTF">2024-03-01T09:51:43Z</dcterms:modified>
</cp:coreProperties>
</file>